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handoutMasterIdLst>
    <p:handoutMasterId r:id="rId22"/>
  </p:handoutMasterIdLst>
  <p:sldIdLst>
    <p:sldId id="256" r:id="rId2"/>
    <p:sldId id="447" r:id="rId3"/>
    <p:sldId id="448" r:id="rId4"/>
    <p:sldId id="450" r:id="rId5"/>
    <p:sldId id="449" r:id="rId6"/>
    <p:sldId id="451" r:id="rId7"/>
    <p:sldId id="452" r:id="rId8"/>
    <p:sldId id="453" r:id="rId9"/>
    <p:sldId id="454" r:id="rId10"/>
    <p:sldId id="455" r:id="rId11"/>
    <p:sldId id="456" r:id="rId12"/>
    <p:sldId id="461" r:id="rId13"/>
    <p:sldId id="462" r:id="rId14"/>
    <p:sldId id="463" r:id="rId15"/>
    <p:sldId id="457" r:id="rId16"/>
    <p:sldId id="458" r:id="rId17"/>
    <p:sldId id="459" r:id="rId18"/>
    <p:sldId id="460" r:id="rId19"/>
    <p:sldId id="442" r:id="rId20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294" autoAdjust="0"/>
  </p:normalViewPr>
  <p:slideViewPr>
    <p:cSldViewPr>
      <p:cViewPr varScale="1">
        <p:scale>
          <a:sx n="67" d="100"/>
          <a:sy n="67" d="100"/>
        </p:scale>
        <p:origin x="-1014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38B18A4-7DB8-4F03-A5C6-F95DBF67DF8A}" type="datetimeFigureOut">
              <a:rPr lang="pt-BR" smtClean="0"/>
              <a:pPr/>
              <a:t>15/06/2020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628EE2B-7E78-4F6B-91AD-4E78637095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75D09BD-165D-40A3-A0BF-F553DD17A203}" type="datetimeFigureOut">
              <a:rPr lang="pt-BR" smtClean="0"/>
              <a:pPr/>
              <a:t>15/06/2020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200D5C-386F-4C18-9417-339EB16B7FC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3A50-A4A8-42C1-B744-11D2AF5ED854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D1FE-8950-4D57-B31C-ECDEB9075F45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3DA6-A8D7-4ECE-A519-56E23437ECA6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15EE-80EC-4101-AFC8-8981C7D0CA1B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E357-5FED-433A-B277-CE163FD78AE3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3DA-2946-4EFB-9AAC-8C9E5137CE9F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65BA-B132-4169-97A4-2C4B35B6F0C3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4C3E-5BE0-4FC9-AEA6-343A4DA4343E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AD5D-310E-44B0-91D7-842A72C20B10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2BCF-1392-416D-BB83-A83CDF482073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F197-3D0B-4DC9-A37A-FC17DF326BF1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1217-EB18-4F1D-BCCA-6E9CA42797EE}" type="datetime1">
              <a:rPr lang="pt-BR" smtClean="0"/>
              <a:pPr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52398" y="404664"/>
            <a:ext cx="11215766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1300" y="4453044"/>
            <a:ext cx="7855140" cy="704148"/>
          </a:xfrm>
        </p:spPr>
        <p:txBody>
          <a:bodyPr>
            <a:normAutofit fontScale="90000"/>
          </a:bodyPr>
          <a:lstStyle/>
          <a:p>
            <a:r>
              <a:rPr lang="pt-BR" sz="60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6000" b="1" dirty="0" err="1" smtClean="0">
                <a:solidFill>
                  <a:srgbClr val="FF0000"/>
                </a:solidFill>
              </a:rPr>
              <a:t>C.A.</a:t>
            </a:r>
            <a:endParaRPr lang="pt-BR" sz="6000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53958" y="5715016"/>
            <a:ext cx="3082202" cy="536878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Prof. Eng. </a:t>
            </a:r>
            <a:r>
              <a:rPr lang="en-US" sz="2000" b="1" i="1" dirty="0" err="1">
                <a:solidFill>
                  <a:srgbClr val="FF0000"/>
                </a:solidFill>
              </a:rPr>
              <a:t>Edson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Simioni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</a:t>
            </a:fld>
            <a:endParaRPr lang="pt-BR"/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938" y="620688"/>
            <a:ext cx="3240360" cy="936104"/>
          </a:xfrm>
          <a:prstGeom prst="rect">
            <a:avLst/>
          </a:prstGeom>
        </p:spPr>
      </p:pic>
      <p:pic>
        <p:nvPicPr>
          <p:cNvPr id="7" name="Imagem 6" descr="Resistor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588" y="2000240"/>
            <a:ext cx="2357454" cy="2189064"/>
          </a:xfrm>
          <a:prstGeom prst="rect">
            <a:avLst/>
          </a:prstGeom>
        </p:spPr>
      </p:pic>
      <p:pic>
        <p:nvPicPr>
          <p:cNvPr id="12" name="Imagem 11" descr="Capacitores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5736" y="2071678"/>
            <a:ext cx="2713262" cy="1428760"/>
          </a:xfrm>
          <a:prstGeom prst="rect">
            <a:avLst/>
          </a:prstGeom>
        </p:spPr>
      </p:pic>
      <p:pic>
        <p:nvPicPr>
          <p:cNvPr id="13" name="Imagem 12" descr="Indutor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4760" y="2143116"/>
            <a:ext cx="2643206" cy="183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pt-BR" sz="2200" b="1" dirty="0" smtClean="0">
                <a:solidFill>
                  <a:srgbClr val="FF0000"/>
                </a:solidFill>
              </a:rPr>
              <a:t>Introdução:</a:t>
            </a:r>
          </a:p>
          <a:p>
            <a:pPr marL="457200" indent="-457200" algn="just"/>
            <a:r>
              <a:rPr lang="pt-BR" sz="2000" dirty="0" smtClean="0"/>
              <a:t>        Quando falamos em circuitos eletrônicos que utilizam resistores, capacitores e indutores, nós estudamos suas características e comportamentos, quando ligados </a:t>
            </a:r>
            <a:r>
              <a:rPr lang="pt-BR" sz="2000" dirty="0" smtClean="0"/>
              <a:t>à </a:t>
            </a:r>
            <a:r>
              <a:rPr lang="pt-BR" sz="2000" dirty="0" smtClean="0"/>
              <a:t>uma fonte de corrente alternada.</a:t>
            </a:r>
          </a:p>
          <a:p>
            <a:pPr marL="457200" indent="-457200" algn="just"/>
            <a:endParaRPr lang="pt-BR" sz="2000" dirty="0" smtClean="0"/>
          </a:p>
          <a:p>
            <a:pPr marL="457200" indent="-457200" algn="just"/>
            <a:r>
              <a:rPr lang="pt-BR" sz="2000" dirty="0" smtClean="0"/>
              <a:t>        Nas aulas passadas nós estudamos as resistências, as reatâncias e finalmente as impedâncias, que são a somatória vetorial destas. Estudamos também a frequência de ressonância e quando ela ocorre.</a:t>
            </a:r>
          </a:p>
          <a:p>
            <a:pPr marL="457200" indent="-457200" algn="just"/>
            <a:endParaRPr lang="pt-BR" sz="2000" dirty="0" smtClean="0"/>
          </a:p>
          <a:p>
            <a:pPr marL="457200" indent="-457200" algn="just"/>
            <a:r>
              <a:rPr lang="pt-BR" sz="2000" dirty="0" smtClean="0"/>
              <a:t>	A partir de agora estudaremos as formas de interligar esses 3 componentes e seus efeitos, nas ligações RLC série e paralelo.</a:t>
            </a:r>
          </a:p>
          <a:p>
            <a:pPr marL="457200" indent="-457200" algn="just"/>
            <a:endParaRPr lang="pt-BR" sz="2000" dirty="0" smtClean="0"/>
          </a:p>
          <a:p>
            <a:pPr marL="457200" indent="-457200" algn="just"/>
            <a:r>
              <a:rPr lang="pt-BR" sz="2000" dirty="0" smtClean="0"/>
              <a:t>	Nesta aula estudaremos os circuitos RLC série.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m 11" descr="emoticon-o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8168" y="4437112"/>
            <a:ext cx="2376264" cy="145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200" b="1" dirty="0" smtClean="0">
                <a:solidFill>
                  <a:srgbClr val="FF0000"/>
                </a:solidFill>
              </a:rPr>
              <a:t>Revisão de Reatâncias Capacitivas e Indutivas:</a:t>
            </a:r>
          </a:p>
          <a:p>
            <a:pPr marL="457200" indent="-457200" algn="just"/>
            <a:r>
              <a:rPr lang="pt-BR" sz="2000" dirty="0" smtClean="0"/>
              <a:t>        Quando estudamos as reatâncias nos capacitores, vimos que ela era função inversa da frequência, ou seja, quanto maior a frequência, menor será o valor da reatância capacitiva e vice-versa.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m 11" descr="Sem título 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7608" y="2492896"/>
            <a:ext cx="4733925" cy="2667000"/>
          </a:xfrm>
          <a:prstGeom prst="rect">
            <a:avLst/>
          </a:prstGeom>
        </p:spPr>
      </p:pic>
      <p:pic>
        <p:nvPicPr>
          <p:cNvPr id="16" name="Imagem 15" descr="belez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56240" y="3717032"/>
            <a:ext cx="2628900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200" b="1" dirty="0" smtClean="0">
                <a:solidFill>
                  <a:srgbClr val="FF0000"/>
                </a:solidFill>
              </a:rPr>
              <a:t>Revisão de Reatâncias Capacitivas e Indutivas:</a:t>
            </a:r>
          </a:p>
          <a:p>
            <a:pPr marL="457200" indent="-457200" algn="just"/>
            <a:r>
              <a:rPr lang="pt-BR" sz="2000" dirty="0" smtClean="0"/>
              <a:t>        Se traçarmos um gráfico desta variação de XC x frequência, teremos: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Imagem 13" descr="Reatâmcia Capacitiv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5560" y="1772816"/>
            <a:ext cx="5688632" cy="4434887"/>
          </a:xfrm>
          <a:prstGeom prst="rect">
            <a:avLst/>
          </a:prstGeom>
        </p:spPr>
      </p:pic>
      <p:pic>
        <p:nvPicPr>
          <p:cNvPr id="16" name="Imagem 15" descr="como assi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76320" y="4293096"/>
            <a:ext cx="1656184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200" b="1" dirty="0" smtClean="0">
                <a:solidFill>
                  <a:srgbClr val="FF0000"/>
                </a:solidFill>
              </a:rPr>
              <a:t>Revisão de Reatâncias Capacitivas e Indutivas:</a:t>
            </a:r>
          </a:p>
          <a:p>
            <a:pPr marL="457200" indent="-457200" algn="just"/>
            <a:r>
              <a:rPr lang="pt-BR" sz="2000" dirty="0" smtClean="0"/>
              <a:t>        Também quando estudamos as reatâncias nos Indutores, vimos que ela era função direta da frequência, ou seja, quanto maior a frequência, maior será o valor da reatância indutiva e vice-versa.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Imagem 13" descr="Reatancia indutiva 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87488" y="2636912"/>
            <a:ext cx="5809049" cy="2880320"/>
          </a:xfrm>
          <a:prstGeom prst="rect">
            <a:avLst/>
          </a:prstGeom>
        </p:spPr>
      </p:pic>
      <p:pic>
        <p:nvPicPr>
          <p:cNvPr id="16" name="Imagem 15" descr="Sem títul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00256" y="3573016"/>
            <a:ext cx="2617722" cy="1589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200" b="1" dirty="0" smtClean="0">
                <a:solidFill>
                  <a:srgbClr val="FF0000"/>
                </a:solidFill>
              </a:rPr>
              <a:t>Revisão de Reatâncias Capacitivas e Indutivas:</a:t>
            </a:r>
          </a:p>
          <a:p>
            <a:pPr marL="457200" indent="-457200" algn="just"/>
            <a:r>
              <a:rPr lang="pt-BR" sz="2000" dirty="0" smtClean="0"/>
              <a:t>        Se traçarmos um gráfico desta variação de XL x frequência, teremos: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m 11" descr="Reatância Indutiv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75520" y="1844824"/>
            <a:ext cx="5688632" cy="4221246"/>
          </a:xfrm>
          <a:prstGeom prst="rect">
            <a:avLst/>
          </a:prstGeom>
        </p:spPr>
      </p:pic>
      <p:pic>
        <p:nvPicPr>
          <p:cNvPr id="15" name="Imagem 14" descr="pensativ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20336" y="4077072"/>
            <a:ext cx="1368152" cy="1362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200" b="1" dirty="0" smtClean="0">
                <a:solidFill>
                  <a:srgbClr val="FF0000"/>
                </a:solidFill>
              </a:rPr>
              <a:t>Revisão de Frequência de Ressonância:</a:t>
            </a:r>
          </a:p>
          <a:p>
            <a:pPr marL="457200" indent="-457200" algn="just"/>
            <a:r>
              <a:rPr lang="pt-BR" sz="2000" dirty="0" smtClean="0"/>
              <a:t>        Se sobrepormos os dois gráficos, verificamos que existe uma frequência onde XC = XL, chamada de Frequência de Ressonância e fisicamente as duas reatâncias se anulam.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Imagem 13" descr="Frequencia de ressonãnc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7688" y="1988840"/>
            <a:ext cx="4320480" cy="3994406"/>
          </a:xfrm>
          <a:prstGeom prst="rect">
            <a:avLst/>
          </a:prstGeom>
        </p:spPr>
      </p:pic>
      <p:pic>
        <p:nvPicPr>
          <p:cNvPr id="15" name="Imagem 14" descr="idei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64352" y="3717032"/>
            <a:ext cx="1512168" cy="1828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200" b="1" dirty="0" smtClean="0">
                <a:solidFill>
                  <a:srgbClr val="FF0000"/>
                </a:solidFill>
              </a:rPr>
              <a:t>Revisão de Frequência de Ressonância:</a:t>
            </a:r>
          </a:p>
          <a:p>
            <a:pPr marL="457200" indent="-457200" algn="just"/>
            <a:r>
              <a:rPr lang="pt-BR" sz="2000" dirty="0" smtClean="0"/>
              <a:t>        Podemos calcular o valor desta frequência através da expressão: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m 11" descr="Frequencia de ressonanc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75520" y="1700808"/>
            <a:ext cx="5382377" cy="3972480"/>
          </a:xfrm>
          <a:prstGeom prst="rect">
            <a:avLst/>
          </a:prstGeom>
        </p:spPr>
      </p:pic>
      <p:pic>
        <p:nvPicPr>
          <p:cNvPr id="15" name="Imagem 14" descr="emoticon-o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88288" y="4293096"/>
            <a:ext cx="2016224" cy="13295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200" b="1" dirty="0" smtClean="0">
                <a:solidFill>
                  <a:srgbClr val="FF0000"/>
                </a:solidFill>
              </a:rPr>
              <a:t>Revisão de Impedância:</a:t>
            </a:r>
          </a:p>
          <a:p>
            <a:pPr marL="457200" indent="-457200" algn="just"/>
            <a:r>
              <a:rPr lang="pt-BR" sz="2000" dirty="0" smtClean="0"/>
              <a:t>        Estudamos que Impedância é a somatória vetorial das cargas Resistivas e Reativas de um circuito.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595274" y="3194392"/>
            <a:ext cx="109733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smtClean="0"/>
              <a:t>         Se estivermos trabalhando na frequência de ressonância e XC=XL, teremos o menor valor possível da impedância, ou seja:</a:t>
            </a:r>
          </a:p>
          <a:p>
            <a:pPr marL="457200" indent="-457200" algn="just"/>
            <a:endParaRPr lang="pt-BR" sz="2000" dirty="0" smtClean="0">
              <a:solidFill>
                <a:srgbClr val="FF0000"/>
              </a:solidFill>
            </a:endParaRPr>
          </a:p>
          <a:p>
            <a:pPr marL="457200" indent="-457200" algn="just"/>
            <a:endParaRPr lang="pt-BR" sz="2000" dirty="0" smtClean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sz="2000" dirty="0" smtClean="0">
                <a:solidFill>
                  <a:srgbClr val="FF0000"/>
                </a:solidFill>
              </a:rPr>
              <a:t>                                                                       </a:t>
            </a:r>
            <a:r>
              <a:rPr lang="pt-BR" sz="3200" dirty="0" smtClean="0"/>
              <a:t>Z=R</a:t>
            </a:r>
            <a:endParaRPr lang="pt-BR" sz="3200" dirty="0"/>
          </a:p>
        </p:txBody>
      </p:sp>
      <p:grpSp>
        <p:nvGrpSpPr>
          <p:cNvPr id="19" name="Grupo 18"/>
          <p:cNvGrpSpPr/>
          <p:nvPr/>
        </p:nvGrpSpPr>
        <p:grpSpPr>
          <a:xfrm>
            <a:off x="3071664" y="1988840"/>
            <a:ext cx="3705225" cy="2952328"/>
            <a:chOff x="3071664" y="1988840"/>
            <a:chExt cx="3705225" cy="2952328"/>
          </a:xfrm>
        </p:grpSpPr>
        <p:pic>
          <p:nvPicPr>
            <p:cNvPr id="15" name="Imagem 14" descr="Impedancia100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1664" y="1988840"/>
              <a:ext cx="3705225" cy="82867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18" name="Retângulo 17"/>
            <p:cNvSpPr/>
            <p:nvPr/>
          </p:nvSpPr>
          <p:spPr>
            <a:xfrm>
              <a:off x="4655840" y="4509120"/>
              <a:ext cx="720080" cy="43204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2" name="Imagem 21" descr="beleza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80176" y="4509120"/>
            <a:ext cx="1534798" cy="1125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200" b="1" dirty="0" smtClean="0">
                <a:solidFill>
                  <a:srgbClr val="FF0000"/>
                </a:solidFill>
              </a:rPr>
              <a:t>Circuitos Ressonantes RLC em série:</a:t>
            </a:r>
          </a:p>
          <a:p>
            <a:pPr marL="457200" indent="-457200" algn="just"/>
            <a:r>
              <a:rPr lang="pt-BR" sz="2000" dirty="0" smtClean="0"/>
              <a:t>        Vamos estudar a variação da impedância x frequência (</a:t>
            </a:r>
            <a:r>
              <a:rPr lang="pt-BR" sz="2000" dirty="0" smtClean="0"/>
              <a:t>Z x f</a:t>
            </a:r>
            <a:r>
              <a:rPr lang="pt-BR" sz="2000" dirty="0" smtClean="0"/>
              <a:t>), através de um gráfico, considerando o exemplo abaixo.</a:t>
            </a:r>
          </a:p>
          <a:p>
            <a:pPr marL="457200" indent="-457200" algn="just"/>
            <a:r>
              <a:rPr lang="pt-BR" sz="2000" dirty="0" smtClean="0"/>
              <a:t>        Podemos calcular a frequência de ressonância. (</a:t>
            </a:r>
            <a:r>
              <a:rPr lang="pt-BR" sz="2000" dirty="0" err="1" smtClean="0"/>
              <a:t>fr</a:t>
            </a:r>
            <a:r>
              <a:rPr lang="pt-BR" sz="2000" dirty="0" smtClean="0"/>
              <a:t> = 251Hz).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Imagem 13" descr="Impedância na frequencia de ressonacia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5480" y="2420888"/>
            <a:ext cx="9501959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200" b="1" dirty="0" smtClean="0">
                <a:solidFill>
                  <a:srgbClr val="FF0000"/>
                </a:solidFill>
              </a:rPr>
              <a:t>Circuitos Ressonantes RLC em série:</a:t>
            </a:r>
          </a:p>
          <a:p>
            <a:pPr marL="457200" indent="-457200" algn="just"/>
            <a:r>
              <a:rPr lang="pt-BR" sz="2000" dirty="0" smtClean="0"/>
              <a:t>        Podemos observar que na frequência de ressonância temos o menor valor da impedância (Z=R) e consequentemente o maior valor de corrente elétrica, circulando no circuito.</a:t>
            </a:r>
          </a:p>
          <a:p>
            <a:pPr marL="457200" indent="-457200" algn="just"/>
            <a:r>
              <a:rPr lang="pt-BR" sz="2000" dirty="0" smtClean="0"/>
              <a:t>        Lembrando que I = V/Z (1.a Lei de </a:t>
            </a:r>
            <a:r>
              <a:rPr lang="pt-BR" sz="2000" dirty="0" err="1" smtClean="0"/>
              <a:t>Ôhm</a:t>
            </a:r>
            <a:r>
              <a:rPr lang="pt-BR" sz="2000" dirty="0" smtClean="0"/>
              <a:t>).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m 11" descr="Corrente Elétrica na Frequencia de ressonância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87488" y="2348880"/>
            <a:ext cx="9379157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pt-BR" sz="2200" b="1" dirty="0" smtClean="0">
                <a:solidFill>
                  <a:srgbClr val="FF0000"/>
                </a:solidFill>
              </a:rPr>
              <a:t>Exemplo de Cálculo - Circuitos </a:t>
            </a:r>
            <a:r>
              <a:rPr lang="pt-BR" sz="2200" b="1" dirty="0" smtClean="0">
                <a:solidFill>
                  <a:srgbClr val="FF0000"/>
                </a:solidFill>
              </a:rPr>
              <a:t>Ressonantes RLC em série:</a:t>
            </a:r>
          </a:p>
          <a:p>
            <a:pPr marL="457200" indent="-457200" algn="just"/>
            <a:r>
              <a:rPr lang="pt-BR" sz="2000" dirty="0" smtClean="0"/>
              <a:t>        </a:t>
            </a:r>
            <a:r>
              <a:rPr lang="pt-BR" sz="2000" dirty="0" smtClean="0"/>
              <a:t>Dado o circuito abaixo, calcular:</a:t>
            </a:r>
            <a:endParaRPr lang="pt-BR" sz="2000" dirty="0" smtClean="0"/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919536" y="4625841"/>
            <a:ext cx="1440160" cy="132343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err="1" smtClean="0"/>
              <a:t>Vef</a:t>
            </a:r>
            <a:r>
              <a:rPr lang="pt-BR" sz="2000" dirty="0" smtClean="0"/>
              <a:t> = 100V</a:t>
            </a:r>
          </a:p>
          <a:p>
            <a:pPr marL="457200" indent="-457200" algn="just"/>
            <a:r>
              <a:rPr lang="pt-BR" sz="2000" dirty="0" smtClean="0"/>
              <a:t>R = 100</a:t>
            </a:r>
            <a:r>
              <a:rPr lang="el-GR" sz="2000" dirty="0" smtClean="0"/>
              <a:t>Ω</a:t>
            </a:r>
            <a:endParaRPr lang="pt-BR" sz="2000" dirty="0" smtClean="0"/>
          </a:p>
          <a:p>
            <a:pPr marL="457200" indent="-457200" algn="just"/>
            <a:r>
              <a:rPr lang="pt-BR" sz="2000" dirty="0" smtClean="0"/>
              <a:t>L = 130mH</a:t>
            </a:r>
          </a:p>
          <a:p>
            <a:pPr marL="457200" indent="-457200" algn="just"/>
            <a:r>
              <a:rPr lang="pt-BR" sz="2000" dirty="0" smtClean="0"/>
              <a:t>C = 1</a:t>
            </a:r>
            <a:r>
              <a:rPr lang="el-GR" sz="2000" dirty="0" smtClean="0"/>
              <a:t>μ</a:t>
            </a:r>
            <a:r>
              <a:rPr lang="pt-BR" sz="2000" dirty="0" smtClean="0"/>
              <a:t>F</a:t>
            </a:r>
          </a:p>
        </p:txBody>
      </p:sp>
      <p:pic>
        <p:nvPicPr>
          <p:cNvPr id="15" name="Imagem 14" descr="RLC Exemplo 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27448" y="1916832"/>
            <a:ext cx="3133725" cy="2495550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5015880" y="2132856"/>
            <a:ext cx="3816424" cy="286232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err="1" smtClean="0"/>
              <a:t>f</a:t>
            </a:r>
            <a:r>
              <a:rPr lang="pt-BR" sz="2000" dirty="0" err="1" smtClean="0"/>
              <a:t>r</a:t>
            </a:r>
            <a:r>
              <a:rPr lang="pt-BR" sz="2000" dirty="0" smtClean="0"/>
              <a:t> = Frequência de Ressonância = ?</a:t>
            </a:r>
          </a:p>
          <a:p>
            <a:pPr marL="457200" indent="-457200" algn="just"/>
            <a:endParaRPr lang="pt-BR" sz="2000" dirty="0" smtClean="0"/>
          </a:p>
          <a:p>
            <a:pPr marL="457200" indent="-457200" algn="just"/>
            <a:r>
              <a:rPr lang="pt-BR" sz="2000" dirty="0" err="1" smtClean="0"/>
              <a:t>jXL</a:t>
            </a:r>
            <a:r>
              <a:rPr lang="pt-BR" sz="2000" dirty="0" smtClean="0"/>
              <a:t> na </a:t>
            </a:r>
            <a:r>
              <a:rPr lang="pt-BR" sz="2000" dirty="0" err="1" smtClean="0"/>
              <a:t>Fr</a:t>
            </a:r>
            <a:r>
              <a:rPr lang="pt-BR" sz="2000" dirty="0" smtClean="0"/>
              <a:t> = ?</a:t>
            </a:r>
          </a:p>
          <a:p>
            <a:pPr marL="457200" indent="-457200" algn="just"/>
            <a:endParaRPr lang="pt-BR" sz="2000" dirty="0" smtClean="0"/>
          </a:p>
          <a:p>
            <a:pPr marL="457200" indent="-457200" algn="just"/>
            <a:r>
              <a:rPr lang="pt-BR" sz="2000" dirty="0" smtClean="0"/>
              <a:t>-JXC na </a:t>
            </a:r>
            <a:r>
              <a:rPr lang="pt-BR" sz="2000" dirty="0" err="1" smtClean="0"/>
              <a:t>Fr</a:t>
            </a:r>
            <a:r>
              <a:rPr lang="pt-BR" sz="2000" dirty="0" smtClean="0"/>
              <a:t> = ?</a:t>
            </a:r>
            <a:endParaRPr lang="pt-BR" sz="2000" dirty="0" smtClean="0"/>
          </a:p>
          <a:p>
            <a:pPr marL="457200" indent="-457200" algn="just"/>
            <a:endParaRPr lang="pt-BR" sz="2000" dirty="0" smtClean="0"/>
          </a:p>
          <a:p>
            <a:pPr marL="457200" indent="-457200" algn="just"/>
            <a:r>
              <a:rPr lang="pt-BR" sz="2000" dirty="0" smtClean="0"/>
              <a:t>Z = Impedância n</a:t>
            </a:r>
            <a:r>
              <a:rPr lang="pt-BR" sz="2000" dirty="0" smtClean="0"/>
              <a:t>a </a:t>
            </a:r>
            <a:r>
              <a:rPr lang="pt-BR" sz="2000" dirty="0" err="1" smtClean="0"/>
              <a:t>fr</a:t>
            </a:r>
            <a:r>
              <a:rPr lang="pt-BR" sz="2000" dirty="0" smtClean="0"/>
              <a:t> </a:t>
            </a:r>
            <a:r>
              <a:rPr lang="pt-BR" sz="2000" dirty="0" smtClean="0"/>
              <a:t>= ?</a:t>
            </a:r>
            <a:endParaRPr lang="pt-BR" sz="2000" dirty="0" smtClean="0"/>
          </a:p>
          <a:p>
            <a:pPr marL="457200" indent="-457200" algn="just"/>
            <a:endParaRPr lang="pt-BR" sz="2000" dirty="0" smtClean="0"/>
          </a:p>
          <a:p>
            <a:pPr marL="457200" indent="-457200" algn="just"/>
            <a:r>
              <a:rPr lang="pt-BR" sz="2000" dirty="0" err="1" smtClean="0"/>
              <a:t>Ief</a:t>
            </a:r>
            <a:r>
              <a:rPr lang="pt-BR" sz="2000" dirty="0" smtClean="0"/>
              <a:t> = </a:t>
            </a:r>
            <a:r>
              <a:rPr lang="pt-BR" sz="2000" dirty="0" err="1" smtClean="0"/>
              <a:t>Imax</a:t>
            </a:r>
            <a:r>
              <a:rPr lang="pt-BR" sz="2000" dirty="0" smtClean="0"/>
              <a:t> na </a:t>
            </a:r>
            <a:r>
              <a:rPr lang="pt-BR" sz="2000" dirty="0" err="1" smtClean="0"/>
              <a:t>f</a:t>
            </a:r>
            <a:r>
              <a:rPr lang="pt-BR" sz="2000" dirty="0" err="1" smtClean="0"/>
              <a:t>r</a:t>
            </a:r>
            <a:r>
              <a:rPr lang="pt-BR" sz="2000" dirty="0" smtClean="0"/>
              <a:t>  </a:t>
            </a:r>
            <a:r>
              <a:rPr lang="pt-BR" sz="2000" dirty="0" smtClean="0"/>
              <a:t>= ?</a:t>
            </a:r>
            <a:endParaRPr lang="pt-B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pt-BR" sz="2200" b="1" dirty="0" smtClean="0">
                <a:solidFill>
                  <a:srgbClr val="FF0000"/>
                </a:solidFill>
              </a:rPr>
              <a:t>Exemplo de Cálculo - Circuitos </a:t>
            </a:r>
            <a:r>
              <a:rPr lang="pt-BR" sz="2200" b="1" dirty="0" smtClean="0">
                <a:solidFill>
                  <a:srgbClr val="FF0000"/>
                </a:solidFill>
              </a:rPr>
              <a:t>Ressonantes RLC em série:</a:t>
            </a:r>
          </a:p>
          <a:p>
            <a:pPr marL="457200" indent="-457200" algn="just"/>
            <a:r>
              <a:rPr lang="pt-BR" sz="2000" dirty="0" smtClean="0"/>
              <a:t>        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3863752" y="1605787"/>
            <a:ext cx="6120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smtClean="0"/>
              <a:t>Substituindo os valores de L = 130mH </a:t>
            </a:r>
            <a:r>
              <a:rPr lang="pt-BR" sz="2000" dirty="0" smtClean="0"/>
              <a:t>e C = 1</a:t>
            </a:r>
            <a:r>
              <a:rPr lang="el-GR" sz="2000" dirty="0" smtClean="0"/>
              <a:t>μ</a:t>
            </a:r>
            <a:r>
              <a:rPr lang="pt-BR" sz="2000" dirty="0" smtClean="0"/>
              <a:t>F, teremos:</a:t>
            </a:r>
            <a:endParaRPr lang="pt-BR" sz="2000" dirty="0" smtClean="0"/>
          </a:p>
        </p:txBody>
      </p:sp>
      <p:pic>
        <p:nvPicPr>
          <p:cNvPr id="12" name="Imagem 11" descr="Frequencia de ressonãncia 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9456" y="1677795"/>
            <a:ext cx="1512168" cy="74309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6" name="CaixaDeTexto 15"/>
          <p:cNvSpPr txBox="1"/>
          <p:nvPr/>
        </p:nvSpPr>
        <p:spPr>
          <a:xfrm>
            <a:off x="4007768" y="2031231"/>
            <a:ext cx="194421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b="1" dirty="0" err="1" smtClean="0"/>
              <a:t>fr</a:t>
            </a:r>
            <a:r>
              <a:rPr lang="pt-BR" sz="2400" b="1" dirty="0" smtClean="0"/>
              <a:t> = 442,48Hz</a:t>
            </a:r>
            <a:endParaRPr lang="pt-BR" sz="2400" b="1" dirty="0"/>
          </a:p>
        </p:txBody>
      </p:sp>
      <p:pic>
        <p:nvPicPr>
          <p:cNvPr id="17" name="Imagem 16" descr="X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7448" y="3070473"/>
            <a:ext cx="1657350" cy="790575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3935760" y="2998465"/>
            <a:ext cx="6120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smtClean="0"/>
              <a:t>Substituindo os valores de L = 130mH,</a:t>
            </a:r>
            <a:r>
              <a:rPr lang="pt-BR" sz="2000" dirty="0" smtClean="0"/>
              <a:t> teremos:</a:t>
            </a:r>
            <a:endParaRPr lang="pt-BR" sz="2000" dirty="0" smtClean="0"/>
          </a:p>
        </p:txBody>
      </p:sp>
      <p:sp>
        <p:nvSpPr>
          <p:cNvPr id="19" name="CaixaDeTexto 18"/>
          <p:cNvSpPr txBox="1"/>
          <p:nvPr/>
        </p:nvSpPr>
        <p:spPr>
          <a:xfrm>
            <a:off x="4079776" y="3399383"/>
            <a:ext cx="18002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b="1" dirty="0" err="1" smtClean="0"/>
              <a:t>jXL</a:t>
            </a:r>
            <a:r>
              <a:rPr lang="pt-BR" sz="2400" b="1" dirty="0" smtClean="0"/>
              <a:t> </a:t>
            </a:r>
            <a:r>
              <a:rPr lang="pt-BR" sz="2400" b="1" dirty="0" smtClean="0"/>
              <a:t>= </a:t>
            </a:r>
            <a:r>
              <a:rPr lang="pt-BR" sz="2400" b="1" dirty="0" smtClean="0"/>
              <a:t>360 </a:t>
            </a:r>
            <a:r>
              <a:rPr lang="el-GR" sz="2400" b="1" dirty="0" smtClean="0"/>
              <a:t>Ω</a:t>
            </a:r>
            <a:endParaRPr lang="pt-BR" sz="2400" b="1" dirty="0"/>
          </a:p>
        </p:txBody>
      </p:sp>
      <p:pic>
        <p:nvPicPr>
          <p:cNvPr id="20" name="Imagem 19" descr="X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9456" y="4613066"/>
            <a:ext cx="1790700" cy="77152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1" name="Retângulo 20"/>
          <p:cNvSpPr/>
          <p:nvPr/>
        </p:nvSpPr>
        <p:spPr>
          <a:xfrm>
            <a:off x="4007768" y="4613066"/>
            <a:ext cx="6120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smtClean="0"/>
              <a:t>Substituindo os valores </a:t>
            </a:r>
            <a:r>
              <a:rPr lang="pt-BR" sz="2000" dirty="0" smtClean="0"/>
              <a:t>de C = 1</a:t>
            </a:r>
            <a:r>
              <a:rPr lang="el-GR" sz="2000" dirty="0" smtClean="0"/>
              <a:t>μ</a:t>
            </a:r>
            <a:r>
              <a:rPr lang="pt-BR" sz="2000" dirty="0" smtClean="0"/>
              <a:t>F,</a:t>
            </a:r>
            <a:r>
              <a:rPr lang="pt-BR" sz="2000" dirty="0" smtClean="0"/>
              <a:t> teremos:</a:t>
            </a:r>
            <a:endParaRPr lang="pt-BR" sz="2000" dirty="0" smtClean="0"/>
          </a:p>
        </p:txBody>
      </p:sp>
      <p:sp>
        <p:nvSpPr>
          <p:cNvPr id="22" name="CaixaDeTexto 21"/>
          <p:cNvSpPr txBox="1"/>
          <p:nvPr/>
        </p:nvSpPr>
        <p:spPr>
          <a:xfrm>
            <a:off x="4079776" y="5055567"/>
            <a:ext cx="194421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-</a:t>
            </a:r>
            <a:r>
              <a:rPr lang="pt-BR" sz="2400" b="1" dirty="0" err="1" smtClean="0"/>
              <a:t>jXC</a:t>
            </a:r>
            <a:r>
              <a:rPr lang="pt-BR" sz="2400" b="1" dirty="0" smtClean="0"/>
              <a:t> = 360 </a:t>
            </a:r>
            <a:r>
              <a:rPr lang="el-GR" sz="2400" b="1" dirty="0" smtClean="0"/>
              <a:t>Ω</a:t>
            </a:r>
            <a:endParaRPr lang="pt-BR" sz="2400" b="1" dirty="0"/>
          </a:p>
        </p:txBody>
      </p:sp>
      <p:sp>
        <p:nvSpPr>
          <p:cNvPr id="29" name="Retângulo 28"/>
          <p:cNvSpPr/>
          <p:nvPr/>
        </p:nvSpPr>
        <p:spPr>
          <a:xfrm>
            <a:off x="4799856" y="5661248"/>
            <a:ext cx="5760640" cy="70788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b="1" dirty="0" smtClean="0">
                <a:solidFill>
                  <a:srgbClr val="FF0000"/>
                </a:solidFill>
              </a:rPr>
              <a:t>Nota: </a:t>
            </a:r>
            <a:r>
              <a:rPr lang="pt-BR" sz="2000" i="1" dirty="0" smtClean="0"/>
              <a:t>Na frequência de ressonância as reatâncias são    </a:t>
            </a:r>
          </a:p>
          <a:p>
            <a:pPr marL="457200" indent="-457200" algn="just"/>
            <a:r>
              <a:rPr lang="pt-BR" sz="2000" i="1" dirty="0" smtClean="0"/>
              <a:t> </a:t>
            </a:r>
            <a:r>
              <a:rPr lang="pt-BR" sz="2000" i="1" dirty="0" smtClean="0"/>
              <a:t>          iguais em valores, anulando seus efeitos.</a:t>
            </a:r>
            <a:endParaRPr lang="pt-BR" sz="2000" i="1" dirty="0" smtClean="0"/>
          </a:p>
        </p:txBody>
      </p:sp>
      <p:sp>
        <p:nvSpPr>
          <p:cNvPr id="30" name="Retângulo 29"/>
          <p:cNvSpPr/>
          <p:nvPr/>
        </p:nvSpPr>
        <p:spPr>
          <a:xfrm>
            <a:off x="5879976" y="3356992"/>
            <a:ext cx="384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4000" b="1" dirty="0" smtClean="0">
                <a:solidFill>
                  <a:srgbClr val="FF0000"/>
                </a:solidFill>
              </a:rPr>
              <a:t>*</a:t>
            </a:r>
            <a:endParaRPr lang="pt-BR" sz="4000" b="1" dirty="0" smtClean="0">
              <a:solidFill>
                <a:srgbClr val="FF0000"/>
              </a:solidFill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5999312" y="5013176"/>
            <a:ext cx="384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4000" b="1" dirty="0" smtClean="0">
                <a:solidFill>
                  <a:srgbClr val="FF0000"/>
                </a:solidFill>
              </a:rPr>
              <a:t>*</a:t>
            </a:r>
            <a:endParaRPr lang="pt-BR" sz="4000" b="1" dirty="0" smtClean="0">
              <a:solidFill>
                <a:srgbClr val="FF0000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4367808" y="5601434"/>
            <a:ext cx="384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4000" b="1" dirty="0" smtClean="0">
                <a:solidFill>
                  <a:srgbClr val="FF0000"/>
                </a:solidFill>
              </a:rPr>
              <a:t>*</a:t>
            </a:r>
            <a:endParaRPr lang="pt-BR" sz="4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pt-BR" sz="2200" b="1" dirty="0" smtClean="0">
                <a:solidFill>
                  <a:srgbClr val="FF0000"/>
                </a:solidFill>
              </a:rPr>
              <a:t>Exemplo de Cálculo - Circuitos </a:t>
            </a:r>
            <a:r>
              <a:rPr lang="pt-BR" sz="2200" b="1" dirty="0" smtClean="0">
                <a:solidFill>
                  <a:srgbClr val="FF0000"/>
                </a:solidFill>
              </a:rPr>
              <a:t>Ressonantes RLC em série:</a:t>
            </a:r>
          </a:p>
          <a:p>
            <a:pPr marL="457200" indent="-457200" algn="just"/>
            <a:r>
              <a:rPr lang="pt-BR" sz="2000" dirty="0" smtClean="0"/>
              <a:t>        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3" name="Imagem 22" descr="Impedancia 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9456" y="1844824"/>
            <a:ext cx="2376264" cy="50386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4" name="Retângulo 23"/>
          <p:cNvSpPr/>
          <p:nvPr/>
        </p:nvSpPr>
        <p:spPr>
          <a:xfrm>
            <a:off x="4007768" y="1772816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smtClean="0"/>
              <a:t>Substituindo os valores </a:t>
            </a:r>
            <a:r>
              <a:rPr lang="pt-BR" sz="2000" dirty="0" smtClean="0"/>
              <a:t>de </a:t>
            </a:r>
            <a:r>
              <a:rPr lang="pt-BR" sz="2000" dirty="0" smtClean="0"/>
              <a:t>R=100</a:t>
            </a:r>
            <a:r>
              <a:rPr lang="el-GR" sz="2000" dirty="0" smtClean="0"/>
              <a:t>Ω</a:t>
            </a:r>
            <a:r>
              <a:rPr lang="pt-BR" sz="2000" dirty="0" smtClean="0"/>
              <a:t>, JXL=360</a:t>
            </a:r>
            <a:r>
              <a:rPr lang="el-GR" sz="2000" dirty="0" smtClean="0"/>
              <a:t>Ω</a:t>
            </a:r>
            <a:r>
              <a:rPr lang="pt-BR" sz="2000" dirty="0" smtClean="0"/>
              <a:t> e -JXC=360</a:t>
            </a:r>
            <a:r>
              <a:rPr lang="el-GR" sz="2000" dirty="0" smtClean="0"/>
              <a:t>Ω</a:t>
            </a:r>
            <a:r>
              <a:rPr lang="pt-BR" sz="2000" dirty="0" smtClean="0"/>
              <a:t>, teremos:    </a:t>
            </a:r>
            <a:endParaRPr lang="pt-BR" sz="2000" dirty="0" smtClean="0"/>
          </a:p>
        </p:txBody>
      </p:sp>
      <p:sp>
        <p:nvSpPr>
          <p:cNvPr id="25" name="CaixaDeTexto 24"/>
          <p:cNvSpPr txBox="1"/>
          <p:nvPr/>
        </p:nvSpPr>
        <p:spPr>
          <a:xfrm>
            <a:off x="4151784" y="2236802"/>
            <a:ext cx="172819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Z</a:t>
            </a:r>
            <a:r>
              <a:rPr lang="pt-BR" sz="2400" b="1" dirty="0" smtClean="0"/>
              <a:t> = 100 </a:t>
            </a:r>
            <a:r>
              <a:rPr lang="el-GR" sz="2400" b="1" dirty="0" smtClean="0"/>
              <a:t>Ω</a:t>
            </a:r>
            <a:endParaRPr lang="pt-BR" sz="2400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1199456" y="3316922"/>
            <a:ext cx="201622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err="1" smtClean="0"/>
              <a:t>Ief</a:t>
            </a:r>
            <a:r>
              <a:rPr lang="pt-BR" sz="2400" dirty="0" smtClean="0"/>
              <a:t> = </a:t>
            </a:r>
            <a:r>
              <a:rPr lang="pt-BR" sz="2400" dirty="0" err="1" smtClean="0"/>
              <a:t>Vef</a:t>
            </a:r>
            <a:r>
              <a:rPr lang="pt-BR" sz="2400" dirty="0" smtClean="0"/>
              <a:t> / Z</a:t>
            </a:r>
            <a:endParaRPr lang="pt-BR" sz="2400" dirty="0"/>
          </a:p>
        </p:txBody>
      </p:sp>
      <p:sp>
        <p:nvSpPr>
          <p:cNvPr id="27" name="Retângulo 26"/>
          <p:cNvSpPr/>
          <p:nvPr/>
        </p:nvSpPr>
        <p:spPr>
          <a:xfrm>
            <a:off x="4079776" y="3244914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smtClean="0"/>
              <a:t>Substituindo os valores </a:t>
            </a:r>
            <a:r>
              <a:rPr lang="pt-BR" sz="2000" dirty="0" smtClean="0"/>
              <a:t>de </a:t>
            </a:r>
            <a:r>
              <a:rPr lang="pt-BR" sz="2000" dirty="0" err="1" smtClean="0"/>
              <a:t>Vef</a:t>
            </a:r>
            <a:r>
              <a:rPr lang="pt-BR" sz="2000" dirty="0" smtClean="0"/>
              <a:t>=100V e Z=100</a:t>
            </a:r>
            <a:r>
              <a:rPr lang="el-GR" sz="2000" dirty="0" smtClean="0"/>
              <a:t>Ω</a:t>
            </a:r>
            <a:r>
              <a:rPr lang="pt-BR" sz="2000" dirty="0" smtClean="0"/>
              <a:t>, teremos:    </a:t>
            </a:r>
            <a:endParaRPr lang="pt-BR" sz="2000" dirty="0" smtClean="0"/>
          </a:p>
        </p:txBody>
      </p:sp>
      <p:sp>
        <p:nvSpPr>
          <p:cNvPr id="28" name="CaixaDeTexto 27"/>
          <p:cNvSpPr txBox="1"/>
          <p:nvPr/>
        </p:nvSpPr>
        <p:spPr>
          <a:xfrm>
            <a:off x="4151784" y="3748970"/>
            <a:ext cx="237626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b="1" dirty="0" err="1" smtClean="0"/>
              <a:t>Ief</a:t>
            </a:r>
            <a:r>
              <a:rPr lang="pt-BR" sz="2400" b="1" dirty="0" smtClean="0"/>
              <a:t> = </a:t>
            </a:r>
            <a:r>
              <a:rPr lang="pt-BR" sz="2400" b="1" dirty="0" err="1" smtClean="0"/>
              <a:t>Imax</a:t>
            </a:r>
            <a:r>
              <a:rPr lang="pt-BR" sz="2400" b="1" dirty="0" smtClean="0"/>
              <a:t> = 1A</a:t>
            </a:r>
            <a:endParaRPr lang="pt-B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6"/>
            </a:pPr>
            <a:r>
              <a:rPr lang="pt-BR" sz="2200" b="1" dirty="0" smtClean="0">
                <a:solidFill>
                  <a:srgbClr val="FF0000"/>
                </a:solidFill>
              </a:rPr>
              <a:t>Largura de faixa em Circuitos Ressonantes RLC em série:</a:t>
            </a:r>
          </a:p>
          <a:p>
            <a:pPr marL="457200" indent="-457200" algn="just"/>
            <a:r>
              <a:rPr lang="pt-BR" sz="2000" dirty="0" smtClean="0"/>
              <a:t>        Podemos definir Largura de Faixa (em inglês </a:t>
            </a:r>
            <a:r>
              <a:rPr lang="pt-BR" sz="2000" i="1" dirty="0" smtClean="0"/>
              <a:t>“bandwidth”), </a:t>
            </a:r>
            <a:r>
              <a:rPr lang="pt-BR" sz="2000" dirty="0" smtClean="0"/>
              <a:t>como sendo a faixa de frequências, em que a corrente elétrica do circuito RLC em série se mantém em um valor maior que 70,7% da corrente máxima. (I=</a:t>
            </a:r>
            <a:r>
              <a:rPr lang="pt-BR" sz="2000" dirty="0" err="1" smtClean="0"/>
              <a:t>Imax</a:t>
            </a:r>
            <a:r>
              <a:rPr lang="pt-BR" sz="2000" dirty="0" smtClean="0"/>
              <a:t>.0,707).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" name="Imagem 14" descr="Largura de faixa 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664" y="2276872"/>
            <a:ext cx="5472608" cy="3984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6"/>
            </a:pPr>
            <a:r>
              <a:rPr lang="pt-BR" sz="2200" b="1" dirty="0" smtClean="0">
                <a:solidFill>
                  <a:srgbClr val="FF0000"/>
                </a:solidFill>
              </a:rPr>
              <a:t>Largura de faixa em Circuitos Ressonantes RLC em série:</a:t>
            </a:r>
          </a:p>
          <a:p>
            <a:pPr marL="457200" indent="-457200" algn="just"/>
            <a:r>
              <a:rPr lang="pt-BR" sz="2000" dirty="0" smtClean="0"/>
              <a:t>        A Largura de Faixa depende da capacidade do capacitor , da indutância do indutor e do fator de qualidade deste, calculado pela expressão: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m 11" descr="Largura de faixa 1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83832" y="2276872"/>
            <a:ext cx="1800200" cy="131656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7" name="Retângulo 16"/>
          <p:cNvSpPr/>
          <p:nvPr/>
        </p:nvSpPr>
        <p:spPr>
          <a:xfrm>
            <a:off x="767408" y="4149080"/>
            <a:ext cx="109733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pt-BR" sz="2000" dirty="0" smtClean="0"/>
              <a:t>      Onde “</a:t>
            </a:r>
            <a:r>
              <a:rPr lang="pt-BR" sz="2000" dirty="0" err="1" smtClean="0"/>
              <a:t>Rin</a:t>
            </a:r>
            <a:r>
              <a:rPr lang="pt-BR" sz="2000" dirty="0" smtClean="0"/>
              <a:t>” é a resistência própria do fio, que é construído o indutor. </a:t>
            </a:r>
          </a:p>
          <a:p>
            <a:pPr marL="457200" indent="-457200" algn="just"/>
            <a:r>
              <a:rPr lang="pt-BR" sz="2000" dirty="0" smtClean="0"/>
              <a:t>      “Q” não possui unidade, por se tratar de um número puro, já que estamos dividindo (</a:t>
            </a:r>
            <a:r>
              <a:rPr lang="el-GR" sz="2000" dirty="0" smtClean="0"/>
              <a:t>Ω</a:t>
            </a:r>
            <a:r>
              <a:rPr lang="pt-BR" sz="2000" dirty="0" smtClean="0"/>
              <a:t>) por (</a:t>
            </a:r>
            <a:r>
              <a:rPr lang="el-GR" sz="2000" dirty="0" smtClean="0"/>
              <a:t>Ω</a:t>
            </a:r>
            <a:r>
              <a:rPr lang="pt-BR" sz="2000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6"/>
            </a:pPr>
            <a:r>
              <a:rPr lang="pt-BR" sz="2200" b="1" dirty="0" smtClean="0">
                <a:solidFill>
                  <a:srgbClr val="FF0000"/>
                </a:solidFill>
              </a:rPr>
              <a:t>Largura de faixa em Circuitos Ressonantes RLC em série:</a:t>
            </a:r>
          </a:p>
          <a:p>
            <a:pPr marL="457200" indent="-457200" algn="just"/>
            <a:r>
              <a:rPr lang="pt-BR" sz="2000" dirty="0" smtClean="0"/>
              <a:t>        De acordo com os valores calculados para a capacitância do capacitor e para a indutância do indutor, podemos estreitar ou alargar esta faixa.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m 11" descr="Largura de faixa 1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9456" y="2060848"/>
            <a:ext cx="9639880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95274" y="908721"/>
            <a:ext cx="109733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6"/>
            </a:pPr>
            <a:r>
              <a:rPr lang="pt-BR" sz="2200" b="1" dirty="0" smtClean="0">
                <a:solidFill>
                  <a:srgbClr val="FF0000"/>
                </a:solidFill>
              </a:rPr>
              <a:t>Largura de faixa em Circuitos Ressonantes RLC em série:</a:t>
            </a:r>
          </a:p>
          <a:p>
            <a:pPr marL="457200" indent="-457200" algn="just"/>
            <a:r>
              <a:rPr lang="pt-BR" sz="2000" dirty="0" smtClean="0"/>
              <a:t>        Esta característica é muito utilizada para realizar a seleção de frequências desejadas. </a:t>
            </a:r>
          </a:p>
          <a:p>
            <a:pPr marL="457200" indent="-457200" algn="just"/>
            <a:r>
              <a:rPr lang="pt-BR" sz="2000" dirty="0" smtClean="0"/>
              <a:t>	Este princípio é utilizado em caixas de som, onde a tensão de saída (</a:t>
            </a:r>
            <a:r>
              <a:rPr lang="pt-BR" sz="2000" dirty="0" err="1" smtClean="0"/>
              <a:t>Vr</a:t>
            </a:r>
            <a:r>
              <a:rPr lang="pt-BR" sz="2000" dirty="0" smtClean="0"/>
              <a:t>) atinge o seu valor máximo na frequência de ressonância.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" name="Imagem 14" descr="Largura de faixa 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7848" y="2060848"/>
            <a:ext cx="3888432" cy="416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0" name="Retângulo 9"/>
          <p:cNvSpPr/>
          <p:nvPr/>
        </p:nvSpPr>
        <p:spPr>
          <a:xfrm>
            <a:off x="595274" y="908721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pt-BR" sz="2200" b="1" dirty="0" smtClean="0">
                <a:solidFill>
                  <a:srgbClr val="FF0000"/>
                </a:solidFill>
              </a:rPr>
              <a:t>Considerações finais: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18896" y="1428736"/>
            <a:ext cx="103492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 smtClean="0"/>
              <a:t>O estudo dos circuitos RLC e seus efeitos são de fundamental importância para compreendermos o funcionamento de diversos dispositivos eletrônicos.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pt-BR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 smtClean="0"/>
              <a:t>Na próxima aula estudaremos os circuitos RLC paralelo, suas características e diferenças de aplicação, em relação ao circuito RLC em série, que estudamos nesta lição.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pt-BR" dirty="0" smtClean="0"/>
          </a:p>
        </p:txBody>
      </p:sp>
      <p:cxnSp>
        <p:nvCxnSpPr>
          <p:cNvPr id="16" name="Conector reto 15"/>
          <p:cNvCxnSpPr/>
          <p:nvPr/>
        </p:nvCxnSpPr>
        <p:spPr>
          <a:xfrm>
            <a:off x="0" y="785794"/>
            <a:ext cx="12192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60" y="164512"/>
            <a:ext cx="1872208" cy="478406"/>
          </a:xfrm>
          <a:prstGeom prst="rect">
            <a:avLst/>
          </a:prstGeom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3503712" y="130622"/>
            <a:ext cx="561662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Circuitos RLC série em </a:t>
            </a:r>
            <a:r>
              <a:rPr lang="pt-BR" sz="3600" b="1" dirty="0" err="1" smtClean="0">
                <a:solidFill>
                  <a:srgbClr val="FF0000"/>
                </a:solidFill>
              </a:rPr>
              <a:t>C.A.</a:t>
            </a:r>
            <a:endParaRPr lang="pt-BR" sz="36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tcha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1864" y="3573016"/>
            <a:ext cx="2640675" cy="1928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4603</TotalTime>
  <Words>1077</Words>
  <Application>Microsoft Office PowerPoint</Application>
  <PresentationFormat>Personalizar</PresentationFormat>
  <Paragraphs>139</Paragraphs>
  <Slides>19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Circuitos RLC série em C.A.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LDPC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PRUMADAS ELÉTRICAS</dc:title>
  <dc:creator>Leonardo Dal Picolo Cadurin</dc:creator>
  <cp:lastModifiedBy>Simioni</cp:lastModifiedBy>
  <cp:revision>613</cp:revision>
  <dcterms:created xsi:type="dcterms:W3CDTF">2012-08-09T01:11:47Z</dcterms:created>
  <dcterms:modified xsi:type="dcterms:W3CDTF">2020-06-15T16:17:15Z</dcterms:modified>
</cp:coreProperties>
</file>